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27432000" cy="36576000"/>
  <p:notesSz cx="6858000" cy="9144000"/>
  <p:defaultTextStyle>
    <a:defPPr>
      <a:defRPr lang="en-US"/>
    </a:defPPr>
    <a:lvl1pPr marL="0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1pPr>
    <a:lvl2pPr marL="1536192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2pPr>
    <a:lvl3pPr marL="3072384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3pPr>
    <a:lvl4pPr marL="4608576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4pPr>
    <a:lvl5pPr marL="6144768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5pPr>
    <a:lvl6pPr marL="7680960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6pPr>
    <a:lvl7pPr marL="9217152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7pPr>
    <a:lvl8pPr marL="10753344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8pPr>
    <a:lvl9pPr marL="12289536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44" userDrawn="1">
          <p15:clr>
            <a:srgbClr val="A4A3A4"/>
          </p15:clr>
        </p15:guide>
        <p15:guide id="2" pos="86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3625"/>
  </p:normalViewPr>
  <p:slideViewPr>
    <p:cSldViewPr snapToGrid="0" snapToObjects="1" showGuides="1">
      <p:cViewPr>
        <p:scale>
          <a:sx n="10" d="100"/>
          <a:sy n="10" d="100"/>
        </p:scale>
        <p:origin x="3920" y="1264"/>
      </p:cViewPr>
      <p:guideLst>
        <p:guide orient="horz" pos="22944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10.png>
</file>

<file path=ppt/media/image2.jp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763FE-ECF6-884A-88A6-D97E8071DBD5}" type="datetimeFigureOut">
              <a:rPr lang="en-US" smtClean="0"/>
              <a:t>1/10/17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B4C3F6-2F21-064B-9509-432AC3FBB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3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2733867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9210869"/>
            <a:ext cx="20574000" cy="8830731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947334"/>
            <a:ext cx="5915025" cy="309964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947334"/>
            <a:ext cx="17402175" cy="309964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9118611"/>
            <a:ext cx="23660100" cy="1521459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4477144"/>
            <a:ext cx="23660100" cy="80009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9736667"/>
            <a:ext cx="11658600" cy="23207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9736667"/>
            <a:ext cx="11658600" cy="23207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947342"/>
            <a:ext cx="23660100" cy="70696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8966203"/>
            <a:ext cx="11605020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3360400"/>
            <a:ext cx="11605020" cy="19651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8966203"/>
            <a:ext cx="11662173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3360400"/>
            <a:ext cx="11662173" cy="19651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266275"/>
            <a:ext cx="13887450" cy="25992667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266275"/>
            <a:ext cx="13887450" cy="25992667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947342"/>
            <a:ext cx="2366010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9736667"/>
            <a:ext cx="2366010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CDF84-39F3-B847-9BEB-18D8FB9278EC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3900542"/>
            <a:ext cx="92583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C6153-4C82-1848-852F-C92E3371D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732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png"/><Relationship Id="rId1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g"/><Relationship Id="rId4" Type="http://schemas.openxmlformats.org/officeDocument/2006/relationships/hyperlink" Target="https://goo.gl/0SmYSI" TargetMode="External"/><Relationship Id="rId5" Type="http://schemas.openxmlformats.org/officeDocument/2006/relationships/hyperlink" Target="https://goo.gl/TBg5zT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tiff"/><Relationship Id="rId10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hyperlink" Target="https://goo.gl/0SmYSI" TargetMode="External"/><Relationship Id="rId5" Type="http://schemas.openxmlformats.org/officeDocument/2006/relationships/hyperlink" Target="https://goo.gl/TBg5zT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tiff"/><Relationship Id="rId10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l="-81000" r="-8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91200" y="798147"/>
            <a:ext cx="1739806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smtClean="0"/>
              <a:t>Making Metadata Easy </a:t>
            </a:r>
            <a:endParaRPr lang="en-US" sz="4800" dirty="0" smtClean="0"/>
          </a:p>
          <a:p>
            <a:pPr algn="ctr"/>
            <a:r>
              <a:rPr lang="en-US" sz="4800" dirty="0" smtClean="0"/>
              <a:t>A Recommendations Based Approach To Documentation using </a:t>
            </a:r>
            <a:r>
              <a:rPr lang="en-US" sz="4800" dirty="0" err="1" smtClean="0"/>
              <a:t>GeoNetwork</a:t>
            </a:r>
            <a:endParaRPr lang="en-US" sz="1600" dirty="0" smtClean="0"/>
          </a:p>
          <a:p>
            <a:pPr algn="ctr"/>
            <a:endParaRPr lang="en-US" sz="1800" dirty="0" smtClean="0"/>
          </a:p>
          <a:p>
            <a:pPr algn="ctr"/>
            <a:r>
              <a:rPr lang="en-US" sz="3600" dirty="0" smtClean="0"/>
              <a:t>Sean Gordon (</a:t>
            </a:r>
            <a:r>
              <a:rPr lang="en-US" sz="3600" dirty="0" err="1" smtClean="0"/>
              <a:t>scgordon@hdfgroup.org</a:t>
            </a:r>
            <a:r>
              <a:rPr lang="en-US" sz="3600" dirty="0" smtClean="0"/>
              <a:t>)</a:t>
            </a:r>
            <a:endParaRPr lang="en-US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659427" y="4642342"/>
            <a:ext cx="11931158" cy="840967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Proposal</a:t>
            </a:r>
          </a:p>
          <a:p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err="1" smtClean="0"/>
              <a:t>GeoNetwork</a:t>
            </a:r>
            <a:r>
              <a:rPr lang="en-US" sz="3200" dirty="0" smtClean="0"/>
              <a:t> is a standards based editor and catalog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Community recommendations facilitate quality metadata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Standards based documentation can be difficult to write well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Simple, editable </a:t>
            </a:r>
            <a:r>
              <a:rPr lang="en-US" sz="3200" dirty="0" err="1" smtClean="0"/>
              <a:t>webforms</a:t>
            </a:r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13257340" y="4642340"/>
            <a:ext cx="13548428" cy="840967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Statement Of Work</a:t>
            </a:r>
          </a:p>
          <a:p>
            <a:endParaRPr lang="en-US" sz="3200" b="1" u="sng" dirty="0" smtClean="0"/>
          </a:p>
          <a:p>
            <a:r>
              <a:rPr lang="en-US" sz="3200" b="1" u="sng" dirty="0" smtClean="0"/>
              <a:t>Tasks</a:t>
            </a:r>
            <a:endParaRPr lang="en-US" sz="3200" dirty="0"/>
          </a:p>
          <a:p>
            <a:r>
              <a:rPr lang="en-US" sz="3200" dirty="0"/>
              <a:t> </a:t>
            </a:r>
          </a:p>
          <a:p>
            <a:pPr lvl="0"/>
            <a:r>
              <a:rPr lang="en-US" sz="3200" dirty="0"/>
              <a:t>Create </a:t>
            </a:r>
            <a:r>
              <a:rPr lang="en-US" sz="3200" dirty="0" err="1"/>
              <a:t>GeoNetwork</a:t>
            </a:r>
            <a:r>
              <a:rPr lang="en-US" sz="3200" dirty="0"/>
              <a:t> instance.</a:t>
            </a:r>
          </a:p>
          <a:p>
            <a:pPr lvl="0"/>
            <a:r>
              <a:rPr lang="en-US" sz="3200" dirty="0"/>
              <a:t>Explore integration of the Ecological Metadata Language and the Content Standard for Digital Geospatial Metadata dialects and HDF concepts.</a:t>
            </a:r>
          </a:p>
          <a:p>
            <a:pPr lvl="0"/>
            <a:r>
              <a:rPr lang="en-US" sz="3200" dirty="0"/>
              <a:t>Create </a:t>
            </a:r>
            <a:r>
              <a:rPr lang="en-US" sz="3200" dirty="0" err="1"/>
              <a:t>webform</a:t>
            </a:r>
            <a:r>
              <a:rPr lang="en-US" sz="3200" dirty="0"/>
              <a:t> for a recommendation using HDF concepts.</a:t>
            </a:r>
          </a:p>
          <a:p>
            <a:pPr lvl="0"/>
            <a:r>
              <a:rPr lang="en-US" sz="3200" dirty="0"/>
              <a:t>Make and edit metadata.</a:t>
            </a:r>
          </a:p>
          <a:p>
            <a:r>
              <a:rPr lang="en-US" sz="3200" dirty="0"/>
              <a:t> </a:t>
            </a:r>
          </a:p>
          <a:p>
            <a:r>
              <a:rPr lang="en-US" sz="3200" b="1" u="sng" dirty="0"/>
              <a:t>Deliverables</a:t>
            </a:r>
            <a:endParaRPr lang="en-US" sz="3200" dirty="0"/>
          </a:p>
          <a:p>
            <a:r>
              <a:rPr lang="en-US" sz="3200" dirty="0"/>
              <a:t> </a:t>
            </a:r>
          </a:p>
          <a:p>
            <a:r>
              <a:rPr lang="en-US" sz="3200" dirty="0"/>
              <a:t>Poster Presentation at 2017 ESIP Winter Meeting.</a:t>
            </a:r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388" y="8157529"/>
            <a:ext cx="5735934" cy="467458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19484" y="12142822"/>
            <a:ext cx="3899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4"/>
              </a:rPr>
              <a:t>https://</a:t>
            </a:r>
            <a:r>
              <a:rPr lang="en-US" sz="2800" dirty="0" err="1">
                <a:hlinkClick r:id="rId4"/>
              </a:rPr>
              <a:t>goo.gl</a:t>
            </a:r>
            <a:r>
              <a:rPr lang="en-US" sz="2800" dirty="0">
                <a:hlinkClick r:id="rId4"/>
              </a:rPr>
              <a:t>/0SmYSI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23189263" y="12222512"/>
            <a:ext cx="348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5"/>
              </a:rPr>
              <a:t>https://</a:t>
            </a:r>
            <a:r>
              <a:rPr lang="en-US" sz="2800" dirty="0" err="1">
                <a:hlinkClick r:id="rId5"/>
              </a:rPr>
              <a:t>goo.gl</a:t>
            </a:r>
            <a:r>
              <a:rPr lang="en-US" sz="2800" dirty="0">
                <a:hlinkClick r:id="rId5"/>
              </a:rPr>
              <a:t>/TBg5zT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659427" y="13976007"/>
            <a:ext cx="11931158" cy="540083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Process</a:t>
            </a: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Research </a:t>
            </a:r>
            <a:r>
              <a:rPr lang="en-US" sz="3200" dirty="0" err="1" smtClean="0"/>
              <a:t>GeoNetwork</a:t>
            </a:r>
            <a:endParaRPr lang="en-US" sz="32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Use </a:t>
            </a:r>
            <a:r>
              <a:rPr lang="en-US" sz="3200" dirty="0" err="1" smtClean="0"/>
              <a:t>Github</a:t>
            </a:r>
            <a:r>
              <a:rPr lang="en-US" sz="3200" smtClean="0"/>
              <a:t> to build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F</a:t>
            </a:r>
            <a:r>
              <a:rPr lang="en-US" sz="3200" dirty="0" smtClean="0"/>
              <a:t>ocus on integration of recommendations into editor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Implement a schema plugin for ISO 19115-3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Utilize Open Science Framework and </a:t>
            </a:r>
            <a:r>
              <a:rPr lang="en-US" sz="3200" dirty="0" err="1" smtClean="0"/>
              <a:t>Github</a:t>
            </a:r>
            <a:r>
              <a:rPr lang="en-US" sz="3200" dirty="0" smtClean="0"/>
              <a:t> to document and share research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 smtClean="0"/>
          </a:p>
          <a:p>
            <a:endParaRPr lang="en-US" dirty="0"/>
          </a:p>
        </p:txBody>
      </p:sp>
      <p:pic>
        <p:nvPicPr>
          <p:cNvPr id="19" name="Picture 18" descr="NASA-Logo-Larg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2920" y="34938929"/>
            <a:ext cx="1576757" cy="1255597"/>
          </a:xfrm>
          <a:prstGeom prst="rect">
            <a:avLst/>
          </a:prstGeom>
        </p:spPr>
      </p:pic>
      <p:pic>
        <p:nvPicPr>
          <p:cNvPr id="20" name="Picture 19" descr="NOAA-Transparent-Logo_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7549" y="34938929"/>
            <a:ext cx="1310810" cy="1255598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5210331" y="35333681"/>
            <a:ext cx="75696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ahoma"/>
                <a:cs typeface="Tahoma"/>
              </a:rPr>
              <a:t>a</a:t>
            </a:r>
            <a:r>
              <a:rPr lang="en-US" sz="3200" dirty="0" smtClean="0">
                <a:latin typeface="Tahoma"/>
                <a:cs typeface="Tahoma"/>
              </a:rPr>
              <a:t>nd 170+ member organizations</a:t>
            </a:r>
            <a:endParaRPr lang="en-US" sz="3200" dirty="0">
              <a:latin typeface="Tahoma"/>
              <a:cs typeface="Tahom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00052" y="35287961"/>
            <a:ext cx="9841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Tahoma"/>
                <a:cs typeface="Tahoma"/>
              </a:rPr>
              <a:t>Funding </a:t>
            </a:r>
            <a:r>
              <a:rPr lang="en-US" sz="3200" smtClean="0">
                <a:latin typeface="Tahoma"/>
                <a:cs typeface="Tahoma"/>
              </a:rPr>
              <a:t>Friday and ESIP are </a:t>
            </a:r>
            <a:r>
              <a:rPr lang="en-US" sz="3200" dirty="0" smtClean="0">
                <a:latin typeface="Tahoma"/>
                <a:cs typeface="Tahoma"/>
              </a:rPr>
              <a:t>supported by</a:t>
            </a:r>
            <a:endParaRPr lang="en-US" sz="3200" dirty="0">
              <a:latin typeface="Tahoma"/>
              <a:cs typeface="Tahom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244472" y="18223442"/>
            <a:ext cx="6434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shrtLink.url</a:t>
            </a:r>
            <a:endParaRPr lang="en-US" sz="3200" dirty="0"/>
          </a:p>
        </p:txBody>
      </p:sp>
      <p:sp>
        <p:nvSpPr>
          <p:cNvPr id="24" name="Oval 23"/>
          <p:cNvSpPr/>
          <p:nvPr/>
        </p:nvSpPr>
        <p:spPr>
          <a:xfrm>
            <a:off x="9581335" y="16964591"/>
            <a:ext cx="2731764" cy="16781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Eye with QR code</a:t>
            </a:r>
            <a:endParaRPr lang="en-US" sz="2800" dirty="0"/>
          </a:p>
        </p:txBody>
      </p:sp>
      <p:grpSp>
        <p:nvGrpSpPr>
          <p:cNvPr id="33" name="Group 32"/>
          <p:cNvGrpSpPr/>
          <p:nvPr/>
        </p:nvGrpSpPr>
        <p:grpSpPr>
          <a:xfrm>
            <a:off x="1571897" y="10676315"/>
            <a:ext cx="2110766" cy="1089017"/>
            <a:chOff x="14516422" y="18546581"/>
            <a:chExt cx="4241478" cy="209246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16422" y="18546581"/>
              <a:ext cx="4241478" cy="2092462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5976101" y="18981176"/>
              <a:ext cx="1348022" cy="1356245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23933584" y="10805375"/>
            <a:ext cx="2130338" cy="1089017"/>
            <a:chOff x="20015297" y="18339893"/>
            <a:chExt cx="2110766" cy="1089017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15297" y="18339893"/>
              <a:ext cx="2110766" cy="1089017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723488" y="18568531"/>
              <a:ext cx="690485" cy="699492"/>
            </a:xfrm>
            <a:prstGeom prst="rect">
              <a:avLst/>
            </a:prstGeom>
          </p:spPr>
        </p:pic>
      </p:grpSp>
      <p:pic>
        <p:nvPicPr>
          <p:cNvPr id="41" name="Picture 40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6459" y="53069"/>
            <a:ext cx="9144000" cy="455930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191738" y="591746"/>
            <a:ext cx="3614030" cy="2023857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13257340" y="13974534"/>
            <a:ext cx="13548428" cy="49083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Toolkit</a:t>
            </a:r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762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86150" y="685800"/>
            <a:ext cx="20574000" cy="2884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Making Metadata Easy </a:t>
            </a:r>
          </a:p>
          <a:p>
            <a:pPr algn="ctr"/>
            <a:r>
              <a:rPr lang="en-US" dirty="0" smtClean="0"/>
              <a:t>A Recommendations Based Approach To Documentation, Creation, Curation, And Analysis Using </a:t>
            </a:r>
            <a:r>
              <a:rPr lang="en-US" dirty="0" err="1" smtClean="0"/>
              <a:t>Geonetwork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348"/>
          <a:stretch/>
        </p:blipFill>
        <p:spPr>
          <a:xfrm>
            <a:off x="234949" y="869366"/>
            <a:ext cx="4279901" cy="2172533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22860000" y="685800"/>
            <a:ext cx="4171950" cy="28844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FUNding</a:t>
            </a:r>
            <a:r>
              <a:rPr lang="en-US" dirty="0" smtClean="0"/>
              <a:t> Friday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9427" y="4642342"/>
            <a:ext cx="11931158" cy="890211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Proposal</a:t>
            </a:r>
          </a:p>
          <a:p>
            <a:endParaRPr lang="en-US" sz="3200" dirty="0"/>
          </a:p>
          <a:p>
            <a:r>
              <a:rPr lang="en-US" sz="3200" dirty="0" err="1" smtClean="0"/>
              <a:t>GeoNetwork</a:t>
            </a:r>
            <a:r>
              <a:rPr lang="en-US" sz="3200" dirty="0" smtClean="0"/>
              <a:t> is a standards based editor and catalog</a:t>
            </a:r>
          </a:p>
          <a:p>
            <a:r>
              <a:rPr lang="en-US" sz="3200" dirty="0" smtClean="0"/>
              <a:t>Community recommendations facilitate quality metadata</a:t>
            </a:r>
          </a:p>
          <a:p>
            <a:r>
              <a:rPr lang="en-US" sz="3200" dirty="0" smtClean="0"/>
              <a:t>Standards based documentation can be difficult to write well</a:t>
            </a:r>
          </a:p>
          <a:p>
            <a:r>
              <a:rPr lang="en-US" sz="3200" dirty="0" smtClean="0"/>
              <a:t>By combining recommendations and </a:t>
            </a:r>
            <a:r>
              <a:rPr lang="en-US" sz="3200" dirty="0" err="1" smtClean="0"/>
              <a:t>GeoNetwork</a:t>
            </a:r>
            <a:r>
              <a:rPr lang="en-US" sz="3200" dirty="0" smtClean="0"/>
              <a:t> a </a:t>
            </a:r>
            <a:r>
              <a:rPr lang="en-US" sz="3200" dirty="0" err="1" smtClean="0"/>
              <a:t>webform</a:t>
            </a:r>
            <a:r>
              <a:rPr lang="en-US" sz="3200" dirty="0" smtClean="0"/>
              <a:t> can created for different recommendations</a:t>
            </a:r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13257340" y="4642340"/>
            <a:ext cx="13548428" cy="87937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Statement Of Work</a:t>
            </a:r>
          </a:p>
          <a:p>
            <a:endParaRPr lang="en-US" sz="3200" b="1" u="sng" dirty="0" smtClean="0"/>
          </a:p>
          <a:p>
            <a:r>
              <a:rPr lang="en-US" sz="3200" b="1" u="sng" dirty="0" smtClean="0"/>
              <a:t>Tasks</a:t>
            </a:r>
            <a:endParaRPr lang="en-US" sz="3200" dirty="0"/>
          </a:p>
          <a:p>
            <a:r>
              <a:rPr lang="en-US" sz="3200" dirty="0"/>
              <a:t> </a:t>
            </a:r>
          </a:p>
          <a:p>
            <a:pPr lvl="0"/>
            <a:r>
              <a:rPr lang="en-US" sz="3200" dirty="0"/>
              <a:t>Create </a:t>
            </a:r>
            <a:r>
              <a:rPr lang="en-US" sz="3200" dirty="0" err="1"/>
              <a:t>GeoNetwork</a:t>
            </a:r>
            <a:r>
              <a:rPr lang="en-US" sz="3200" dirty="0"/>
              <a:t> instance.</a:t>
            </a:r>
          </a:p>
          <a:p>
            <a:pPr lvl="0"/>
            <a:r>
              <a:rPr lang="en-US" sz="3200" dirty="0"/>
              <a:t>Explore integration of the Ecological Metadata Language and the Content Standard for Digital Geospatial Metadata dialects and HDF concepts.</a:t>
            </a:r>
          </a:p>
          <a:p>
            <a:pPr lvl="0"/>
            <a:r>
              <a:rPr lang="en-US" sz="3200" dirty="0"/>
              <a:t>Create </a:t>
            </a:r>
            <a:r>
              <a:rPr lang="en-US" sz="3200" dirty="0" err="1"/>
              <a:t>webform</a:t>
            </a:r>
            <a:r>
              <a:rPr lang="en-US" sz="3200" dirty="0"/>
              <a:t> for a recommendation using HDF concepts.</a:t>
            </a:r>
          </a:p>
          <a:p>
            <a:pPr lvl="0"/>
            <a:r>
              <a:rPr lang="en-US" sz="3200" dirty="0"/>
              <a:t>Make and edit metadata.</a:t>
            </a:r>
          </a:p>
          <a:p>
            <a:r>
              <a:rPr lang="en-US" sz="3200" dirty="0"/>
              <a:t> </a:t>
            </a:r>
          </a:p>
          <a:p>
            <a:r>
              <a:rPr lang="en-US" sz="3200" b="1" u="sng" dirty="0"/>
              <a:t>Deliverables</a:t>
            </a:r>
            <a:endParaRPr lang="en-US" sz="3200" dirty="0"/>
          </a:p>
          <a:p>
            <a:r>
              <a:rPr lang="en-US" sz="3200" dirty="0"/>
              <a:t> </a:t>
            </a:r>
          </a:p>
          <a:p>
            <a:r>
              <a:rPr lang="en-US" sz="3200" dirty="0"/>
              <a:t>Poster Presentation at 2017 ESIP Winter Meeting.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8" y="8778239"/>
            <a:ext cx="5735934" cy="467458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101355" y="12832112"/>
            <a:ext cx="3899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4"/>
              </a:rPr>
              <a:t>https://</a:t>
            </a:r>
            <a:r>
              <a:rPr lang="en-US" sz="2800" dirty="0" err="1">
                <a:hlinkClick r:id="rId4"/>
              </a:rPr>
              <a:t>goo.gl</a:t>
            </a:r>
            <a:r>
              <a:rPr lang="en-US" sz="2800" dirty="0">
                <a:hlinkClick r:id="rId4"/>
              </a:rPr>
              <a:t>/0SmYSI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23189263" y="12832112"/>
            <a:ext cx="348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5"/>
              </a:rPr>
              <a:t>https://</a:t>
            </a:r>
            <a:r>
              <a:rPr lang="en-US" sz="2800" dirty="0" err="1">
                <a:hlinkClick r:id="rId5"/>
              </a:rPr>
              <a:t>goo.gl</a:t>
            </a:r>
            <a:r>
              <a:rPr lang="en-US" sz="2800" dirty="0">
                <a:hlinkClick r:id="rId5"/>
              </a:rPr>
              <a:t>/TBg5zT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659427" y="13976007"/>
            <a:ext cx="11931158" cy="49083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Process</a:t>
            </a: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Research other </a:t>
            </a:r>
            <a:r>
              <a:rPr lang="en-US" sz="3200" dirty="0" err="1" smtClean="0"/>
              <a:t>GeoNetwork</a:t>
            </a:r>
            <a:r>
              <a:rPr lang="en-US" sz="3200" dirty="0" smtClean="0"/>
              <a:t> instances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F</a:t>
            </a:r>
            <a:r>
              <a:rPr lang="en-US" sz="3200" dirty="0" smtClean="0"/>
              <a:t>ocus on integration of recommendations into editor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Implement a schema plugin for ISO 19115-3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Utilize Open Science Framework and </a:t>
            </a:r>
            <a:r>
              <a:rPr lang="en-US" sz="3200" dirty="0" err="1" smtClean="0"/>
              <a:t>Github</a:t>
            </a:r>
            <a:r>
              <a:rPr lang="en-US" sz="3200" dirty="0" smtClean="0"/>
              <a:t> to document and share research</a:t>
            </a:r>
          </a:p>
          <a:p>
            <a:endParaRPr lang="en-US" sz="3200" b="1" u="sng" dirty="0" smtClean="0"/>
          </a:p>
          <a:p>
            <a:endParaRPr lang="en-US" dirty="0"/>
          </a:p>
        </p:txBody>
      </p:sp>
      <p:pic>
        <p:nvPicPr>
          <p:cNvPr id="19" name="Picture 18" descr="NASA-Logo-Larg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2920" y="35095528"/>
            <a:ext cx="1576757" cy="1098998"/>
          </a:xfrm>
          <a:prstGeom prst="rect">
            <a:avLst/>
          </a:prstGeom>
        </p:spPr>
      </p:pic>
      <p:pic>
        <p:nvPicPr>
          <p:cNvPr id="20" name="Picture 19" descr="NOAA-Transparent-Logo_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7549" y="35095529"/>
            <a:ext cx="1310810" cy="1098998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5210331" y="35333681"/>
            <a:ext cx="75696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ahoma"/>
                <a:cs typeface="Tahoma"/>
              </a:rPr>
              <a:t>a</a:t>
            </a:r>
            <a:r>
              <a:rPr lang="en-US" sz="3200" dirty="0" smtClean="0">
                <a:latin typeface="Tahoma"/>
                <a:cs typeface="Tahoma"/>
              </a:rPr>
              <a:t>nd 170+ member organizations</a:t>
            </a:r>
            <a:endParaRPr lang="en-US" sz="3200" dirty="0">
              <a:latin typeface="Tahoma"/>
              <a:cs typeface="Tahom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297681" y="35287961"/>
            <a:ext cx="96440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Tahoma"/>
                <a:cs typeface="Tahoma"/>
              </a:rPr>
              <a:t>Funding </a:t>
            </a:r>
            <a:r>
              <a:rPr lang="en-US" sz="3200" smtClean="0">
                <a:latin typeface="Tahoma"/>
                <a:cs typeface="Tahoma"/>
              </a:rPr>
              <a:t>Friday and ESIP </a:t>
            </a:r>
            <a:r>
              <a:rPr lang="en-US" sz="3200" dirty="0" smtClean="0">
                <a:latin typeface="Tahoma"/>
                <a:cs typeface="Tahoma"/>
              </a:rPr>
              <a:t>is supported by</a:t>
            </a:r>
            <a:endParaRPr lang="en-US" sz="3200" dirty="0">
              <a:latin typeface="Tahoma"/>
              <a:cs typeface="Tahom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244472" y="18223442"/>
            <a:ext cx="6434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shrtLink.url</a:t>
            </a:r>
            <a:endParaRPr lang="en-US" sz="3200" dirty="0"/>
          </a:p>
        </p:txBody>
      </p:sp>
      <p:sp>
        <p:nvSpPr>
          <p:cNvPr id="24" name="Oval 23"/>
          <p:cNvSpPr/>
          <p:nvPr/>
        </p:nvSpPr>
        <p:spPr>
          <a:xfrm>
            <a:off x="9581335" y="16964591"/>
            <a:ext cx="2731764" cy="16781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Eye with QR code</a:t>
            </a:r>
            <a:endParaRPr lang="en-US" sz="2800" dirty="0"/>
          </a:p>
        </p:txBody>
      </p:sp>
      <p:grpSp>
        <p:nvGrpSpPr>
          <p:cNvPr id="33" name="Group 32"/>
          <p:cNvGrpSpPr/>
          <p:nvPr/>
        </p:nvGrpSpPr>
        <p:grpSpPr>
          <a:xfrm>
            <a:off x="9679577" y="11536694"/>
            <a:ext cx="2110766" cy="1089017"/>
            <a:chOff x="14516422" y="18546581"/>
            <a:chExt cx="4241478" cy="209246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16422" y="18546581"/>
              <a:ext cx="4241478" cy="2092462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5976101" y="18981176"/>
              <a:ext cx="1348022" cy="1356245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23870981" y="11536694"/>
            <a:ext cx="2130338" cy="1089017"/>
            <a:chOff x="20015297" y="18339893"/>
            <a:chExt cx="2110766" cy="1089017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15297" y="18339893"/>
              <a:ext cx="2110766" cy="1089017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723488" y="18568531"/>
              <a:ext cx="690485" cy="6994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7882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500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1545</TotalTime>
  <Words>215</Words>
  <Application>Microsoft Macintosh PowerPoint</Application>
  <PresentationFormat>Custom</PresentationFormat>
  <Paragraphs>89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28</cp:revision>
  <dcterms:created xsi:type="dcterms:W3CDTF">2017-01-08T00:46:17Z</dcterms:created>
  <dcterms:modified xsi:type="dcterms:W3CDTF">2017-01-10T14:58:37Z</dcterms:modified>
</cp:coreProperties>
</file>

<file path=docProps/thumbnail.jpeg>
</file>